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65"/>
  </p:notesMasterIdLst>
  <p:sldIdLst>
    <p:sldId id="257" r:id="rId2"/>
    <p:sldId id="320" r:id="rId3"/>
    <p:sldId id="258" r:id="rId4"/>
    <p:sldId id="322" r:id="rId5"/>
    <p:sldId id="323" r:id="rId6"/>
    <p:sldId id="260" r:id="rId7"/>
    <p:sldId id="274" r:id="rId8"/>
    <p:sldId id="275" r:id="rId9"/>
    <p:sldId id="273" r:id="rId10"/>
    <p:sldId id="261" r:id="rId11"/>
    <p:sldId id="262" r:id="rId12"/>
    <p:sldId id="263" r:id="rId13"/>
    <p:sldId id="264" r:id="rId14"/>
    <p:sldId id="265" r:id="rId15"/>
    <p:sldId id="267" r:id="rId16"/>
    <p:sldId id="266" r:id="rId17"/>
    <p:sldId id="268" r:id="rId18"/>
    <p:sldId id="269" r:id="rId19"/>
    <p:sldId id="270" r:id="rId20"/>
    <p:sldId id="271" r:id="rId21"/>
    <p:sldId id="272" r:id="rId22"/>
    <p:sldId id="276" r:id="rId23"/>
    <p:sldId id="289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91" r:id="rId36"/>
    <p:sldId id="288" r:id="rId37"/>
    <p:sldId id="290" r:id="rId38"/>
    <p:sldId id="293" r:id="rId39"/>
    <p:sldId id="303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9" r:id="rId62"/>
    <p:sldId id="317" r:id="rId63"/>
    <p:sldId id="318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C288334-1F6C-4DB9-8DB8-2ED9E062FDED}">
          <p14:sldIdLst>
            <p14:sldId id="257"/>
            <p14:sldId id="320"/>
            <p14:sldId id="258"/>
            <p14:sldId id="322"/>
            <p14:sldId id="323"/>
          </p14:sldIdLst>
        </p14:section>
        <p14:section name="메인-공통" id="{36720C0D-D236-4B46-AC2E-820C033D2AB8}">
          <p14:sldIdLst>
            <p14:sldId id="260"/>
            <p14:sldId id="274"/>
            <p14:sldId id="275"/>
            <p14:sldId id="273"/>
          </p14:sldIdLst>
        </p14:section>
        <p14:section name="메인-도서" id="{0176A164-6CFB-4F71-9422-87AAD562A384}">
          <p14:sldIdLst>
            <p14:sldId id="261"/>
            <p14:sldId id="262"/>
            <p14:sldId id="263"/>
            <p14:sldId id="264"/>
            <p14:sldId id="265"/>
          </p14:sldIdLst>
        </p14:section>
        <p14:section name="메인-티켓" id="{BFB8C64D-B989-48D6-BBC8-39871ADC9EDA}">
          <p14:sldIdLst>
            <p14:sldId id="267"/>
            <p14:sldId id="266"/>
            <p14:sldId id="268"/>
            <p14:sldId id="269"/>
            <p14:sldId id="270"/>
            <p14:sldId id="271"/>
            <p14:sldId id="272"/>
          </p14:sldIdLst>
        </p14:section>
        <p14:section name="마이페이지 - 주문내역" id="{02414825-8E0D-4802-B4A3-E1FFCB68B348}">
          <p14:sldIdLst>
            <p14:sldId id="276"/>
            <p14:sldId id="289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마이페이지" id="{74277829-C1BB-4336-B3FC-B469D6506BC6}">
          <p14:sldIdLst>
            <p14:sldId id="285"/>
            <p14:sldId id="286"/>
            <p14:sldId id="287"/>
            <p14:sldId id="291"/>
            <p14:sldId id="288"/>
            <p14:sldId id="290"/>
            <p14:sldId id="293"/>
          </p14:sldIdLst>
        </p14:section>
        <p14:section name="관리자 페이지 - 상품 관리" id="{8BA08973-DD68-48A7-BBA2-03CC4E5E19DA}">
          <p14:sldIdLst>
            <p14:sldId id="303"/>
            <p14:sldId id="295"/>
            <p14:sldId id="296"/>
            <p14:sldId id="297"/>
          </p14:sldIdLst>
        </p14:section>
        <p14:section name="관리자 페이지 - 주문/배송 관리" id="{82293309-058C-4197-A5B7-0B729E1C5B93}">
          <p14:sldIdLst>
            <p14:sldId id="298"/>
            <p14:sldId id="299"/>
            <p14:sldId id="300"/>
            <p14:sldId id="301"/>
            <p14:sldId id="302"/>
            <p14:sldId id="304"/>
            <p14:sldId id="305"/>
            <p14:sldId id="306"/>
            <p14:sldId id="307"/>
            <p14:sldId id="308"/>
          </p14:sldIdLst>
        </p14:section>
        <p14:section name="관리자 페이지" id="{F2914381-7D54-4C74-9394-48AE3D8900E8}">
          <p14:sldIdLst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9"/>
            <p14:sldId id="317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4660"/>
  </p:normalViewPr>
  <p:slideViewPr>
    <p:cSldViewPr snapToGrid="0">
      <p:cViewPr varScale="1">
        <p:scale>
          <a:sx n="81" d="100"/>
          <a:sy n="81" d="100"/>
        </p:scale>
        <p:origin x="705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041" y="4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41F69-7411-44E9-8E02-C37370B1AB5A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71774-BD87-4C99-9A0A-381AEACC1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708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8531B2-1AAA-4B25-A1ED-90A3FA325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A2429F-7E46-460F-8DB8-2F9B09066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B988D5-F54D-4F81-9938-A0D97727E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5EF28-1E81-4766-A533-AE4520E2F2E7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E48F2-B276-45EB-914C-0EABA58E2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2266F3-C03B-42E7-82E8-E45DBC519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5325E-D084-4C98-9415-9919C8DBF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458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32AF0-2EE1-4145-882E-BECB4B71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674EED-3702-4356-91FF-8F142B087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A7C42B-4BDD-4D2F-8872-CE2CE4091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5EF28-1E81-4766-A533-AE4520E2F2E7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E0FA87-E12A-4C87-98DB-838951BEC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6F1A18-F680-4A59-851F-EC266D3C5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5325E-D084-4C98-9415-9919C8DBF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297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0B2593-3A61-4234-ABBA-4BE1A2E954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B50BB1-5742-4E34-9026-96ED14E72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4670D7-83E3-4BCC-A7FC-CA8C4624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5EF28-1E81-4766-A533-AE4520E2F2E7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E2572-EEBE-4A3B-89E6-455F317C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E584A-757D-4F0B-B46F-218E9B6EA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5325E-D084-4C98-9415-9919C8DBF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083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DDF2C-F71D-4079-88DE-ECEE557C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C107F35-7472-4E77-BF85-2ABC937D5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5EF28-1E81-4766-A533-AE4520E2F2E7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BADFAC-D969-4ECF-936C-D41BDEFF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DD65EF-FF5E-40D4-AAE1-C28B5F2C7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5325E-D084-4C98-9415-9919C8DBF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540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">
            <a:extLst>
              <a:ext uri="{FF2B5EF4-FFF2-40B4-BE49-F238E27FC236}">
                <a16:creationId xmlns:a16="http://schemas.microsoft.com/office/drawing/2014/main" id="{41D4740E-23DE-4C72-BEFE-1646126CD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6555" y="76200"/>
            <a:ext cx="4126523" cy="3048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latinLnBrk="1">
              <a:spcBef>
                <a:spcPct val="20000"/>
              </a:spcBef>
              <a:defRPr/>
            </a:pPr>
            <a:endParaRPr kumimoji="1" lang="ko-KR" altLang="en-US" sz="1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4" name="Picture 18" descr="top">
            <a:extLst>
              <a:ext uri="{FF2B5EF4-FFF2-40B4-BE49-F238E27FC236}">
                <a16:creationId xmlns:a16="http://schemas.microsoft.com/office/drawing/2014/main" id="{03C17589-63EF-4B20-9C18-B85576D354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522">
            <a:extLst>
              <a:ext uri="{FF2B5EF4-FFF2-40B4-BE49-F238E27FC236}">
                <a16:creationId xmlns:a16="http://schemas.microsoft.com/office/drawing/2014/main" id="{450ED931-A2EC-46A1-90F2-150E5A4D3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509433"/>
              </p:ext>
            </p:extLst>
          </p:nvPr>
        </p:nvGraphicFramePr>
        <p:xfrm>
          <a:off x="46892" y="639763"/>
          <a:ext cx="12074773" cy="5850561"/>
        </p:xfrm>
        <a:graphic>
          <a:graphicData uri="http://schemas.openxmlformats.org/drawingml/2006/table">
            <a:tbl>
              <a:tblPr/>
              <a:tblGrid>
                <a:gridCol w="1240693">
                  <a:extLst>
                    <a:ext uri="{9D8B030D-6E8A-4147-A177-3AD203B41FA5}">
                      <a16:colId xmlns:a16="http://schemas.microsoft.com/office/drawing/2014/main" val="2732527317"/>
                    </a:ext>
                  </a:extLst>
                </a:gridCol>
                <a:gridCol w="1860063">
                  <a:extLst>
                    <a:ext uri="{9D8B030D-6E8A-4147-A177-3AD203B41FA5}">
                      <a16:colId xmlns:a16="http://schemas.microsoft.com/office/drawing/2014/main" val="1913344764"/>
                    </a:ext>
                  </a:extLst>
                </a:gridCol>
                <a:gridCol w="887047">
                  <a:extLst>
                    <a:ext uri="{9D8B030D-6E8A-4147-A177-3AD203B41FA5}">
                      <a16:colId xmlns:a16="http://schemas.microsoft.com/office/drawing/2014/main" val="1718384270"/>
                    </a:ext>
                  </a:extLst>
                </a:gridCol>
                <a:gridCol w="3544277">
                  <a:extLst>
                    <a:ext uri="{9D8B030D-6E8A-4147-A177-3AD203B41FA5}">
                      <a16:colId xmlns:a16="http://schemas.microsoft.com/office/drawing/2014/main" val="4226185522"/>
                    </a:ext>
                  </a:extLst>
                </a:gridCol>
                <a:gridCol w="703385">
                  <a:extLst>
                    <a:ext uri="{9D8B030D-6E8A-4147-A177-3AD203B41FA5}">
                      <a16:colId xmlns:a16="http://schemas.microsoft.com/office/drawing/2014/main" val="3211847842"/>
                    </a:ext>
                  </a:extLst>
                </a:gridCol>
                <a:gridCol w="738555">
                  <a:extLst>
                    <a:ext uri="{9D8B030D-6E8A-4147-A177-3AD203B41FA5}">
                      <a16:colId xmlns:a16="http://schemas.microsoft.com/office/drawing/2014/main" val="924771921"/>
                    </a:ext>
                  </a:extLst>
                </a:gridCol>
                <a:gridCol w="1062892">
                  <a:extLst>
                    <a:ext uri="{9D8B030D-6E8A-4147-A177-3AD203B41FA5}">
                      <a16:colId xmlns:a16="http://schemas.microsoft.com/office/drawing/2014/main" val="3855112836"/>
                    </a:ext>
                  </a:extLst>
                </a:gridCol>
                <a:gridCol w="2037861">
                  <a:extLst>
                    <a:ext uri="{9D8B030D-6E8A-4147-A177-3AD203B41FA5}">
                      <a16:colId xmlns:a16="http://schemas.microsoft.com/office/drawing/2014/main" val="2239028359"/>
                    </a:ext>
                  </a:extLst>
                </a:gridCol>
              </a:tblGrid>
              <a:tr h="212725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프로젝트 명</a:t>
                      </a: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미니 인터파크</a:t>
                      </a: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화면명</a:t>
                      </a: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버젼</a:t>
                      </a: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V1.0</a:t>
                      </a: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작성자</a:t>
                      </a: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윤희국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827501"/>
                  </a:ext>
                </a:extLst>
              </a:tr>
              <a:tr h="215900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분류명</a:t>
                      </a: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Form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명</a:t>
                      </a: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P.NO</a:t>
                      </a: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작성날짜</a:t>
                      </a: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2021-01-14</a:t>
                      </a: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288235"/>
                  </a:ext>
                </a:extLst>
              </a:tr>
              <a:tr h="233363">
                <a:tc rowSpan="2" gridSpan="6"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762023"/>
                  </a:ext>
                </a:extLst>
              </a:tr>
              <a:tr h="518795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Formation</a:t>
                      </a: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3343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F73E431-86C0-40EB-9894-BC4E95EDC7EB}"/>
              </a:ext>
            </a:extLst>
          </p:cNvPr>
          <p:cNvSpPr txBox="1"/>
          <p:nvPr userDrawn="1"/>
        </p:nvSpPr>
        <p:spPr>
          <a:xfrm>
            <a:off x="1302106" y="1010598"/>
            <a:ext cx="1916582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1A231C-A695-42AF-9D99-BD8F35686647}"/>
              </a:ext>
            </a:extLst>
          </p:cNvPr>
          <p:cNvSpPr txBox="1"/>
          <p:nvPr userDrawn="1"/>
        </p:nvSpPr>
        <p:spPr>
          <a:xfrm>
            <a:off x="4036771" y="666750"/>
            <a:ext cx="3559784" cy="17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3D3169-D075-4CAC-854E-4A0C0A588B33}"/>
              </a:ext>
            </a:extLst>
          </p:cNvPr>
          <p:cNvSpPr txBox="1"/>
          <p:nvPr userDrawn="1"/>
        </p:nvSpPr>
        <p:spPr>
          <a:xfrm>
            <a:off x="4036771" y="639763"/>
            <a:ext cx="3559784" cy="204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65932F-8AF7-4155-9567-5D86DBEDF3EC}"/>
              </a:ext>
            </a:extLst>
          </p:cNvPr>
          <p:cNvSpPr txBox="1"/>
          <p:nvPr userDrawn="1"/>
        </p:nvSpPr>
        <p:spPr>
          <a:xfrm>
            <a:off x="8286903" y="867814"/>
            <a:ext cx="759563" cy="18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4D16E-54F3-4705-A966-B7525EE95A7A}"/>
              </a:ext>
            </a:extLst>
          </p:cNvPr>
          <p:cNvSpPr txBox="1"/>
          <p:nvPr userDrawn="1"/>
        </p:nvSpPr>
        <p:spPr>
          <a:xfrm>
            <a:off x="4036771" y="647025"/>
            <a:ext cx="3559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4EF0DD-520F-4B4B-AE1B-E3C2EC91A1D9}"/>
              </a:ext>
            </a:extLst>
          </p:cNvPr>
          <p:cNvSpPr txBox="1"/>
          <p:nvPr userDrawn="1"/>
        </p:nvSpPr>
        <p:spPr>
          <a:xfrm>
            <a:off x="4036771" y="859359"/>
            <a:ext cx="3559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7FCC6D-9057-428F-98CD-2594BF8FED38}"/>
              </a:ext>
            </a:extLst>
          </p:cNvPr>
          <p:cNvSpPr txBox="1"/>
          <p:nvPr userDrawn="1"/>
        </p:nvSpPr>
        <p:spPr>
          <a:xfrm>
            <a:off x="8286903" y="862469"/>
            <a:ext cx="759563" cy="22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0BC4C5-CB9E-4004-83DC-98A0E13E6DF7}"/>
              </a:ext>
            </a:extLst>
          </p:cNvPr>
          <p:cNvSpPr txBox="1"/>
          <p:nvPr userDrawn="1"/>
        </p:nvSpPr>
        <p:spPr>
          <a:xfrm>
            <a:off x="314554" y="48499"/>
            <a:ext cx="372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미니 인터파크</a:t>
            </a:r>
          </a:p>
        </p:txBody>
      </p:sp>
    </p:spTree>
    <p:extLst>
      <p:ext uri="{BB962C8B-B14F-4D97-AF65-F5344CB8AC3E}">
        <p14:creationId xmlns:p14="http://schemas.microsoft.com/office/powerpoint/2010/main" val="2462092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">
            <a:extLst>
              <a:ext uri="{FF2B5EF4-FFF2-40B4-BE49-F238E27FC236}">
                <a16:creationId xmlns:a16="http://schemas.microsoft.com/office/drawing/2014/main" id="{41D4740E-23DE-4C72-BEFE-1646126CD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6555" y="76200"/>
            <a:ext cx="4126523" cy="3048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latinLnBrk="1">
              <a:spcBef>
                <a:spcPct val="20000"/>
              </a:spcBef>
              <a:defRPr/>
            </a:pPr>
            <a:endParaRPr kumimoji="1" lang="ko-KR" altLang="en-US" sz="1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4" name="Picture 18" descr="top">
            <a:extLst>
              <a:ext uri="{FF2B5EF4-FFF2-40B4-BE49-F238E27FC236}">
                <a16:creationId xmlns:a16="http://schemas.microsoft.com/office/drawing/2014/main" id="{03C17589-63EF-4B20-9C18-B85576D35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522">
            <a:extLst>
              <a:ext uri="{FF2B5EF4-FFF2-40B4-BE49-F238E27FC236}">
                <a16:creationId xmlns:a16="http://schemas.microsoft.com/office/drawing/2014/main" id="{450ED931-A2EC-46A1-90F2-150E5A4D3CB0}"/>
              </a:ext>
            </a:extLst>
          </p:cNvPr>
          <p:cNvGraphicFramePr>
            <a:graphicFrameLocks noGrp="1"/>
          </p:cNvGraphicFramePr>
          <p:nvPr/>
        </p:nvGraphicFramePr>
        <p:xfrm>
          <a:off x="46892" y="639763"/>
          <a:ext cx="12074773" cy="5850561"/>
        </p:xfrm>
        <a:graphic>
          <a:graphicData uri="http://schemas.openxmlformats.org/drawingml/2006/table">
            <a:tbl>
              <a:tblPr/>
              <a:tblGrid>
                <a:gridCol w="1240693">
                  <a:extLst>
                    <a:ext uri="{9D8B030D-6E8A-4147-A177-3AD203B41FA5}">
                      <a16:colId xmlns:a16="http://schemas.microsoft.com/office/drawing/2014/main" val="2732527317"/>
                    </a:ext>
                  </a:extLst>
                </a:gridCol>
                <a:gridCol w="1860063">
                  <a:extLst>
                    <a:ext uri="{9D8B030D-6E8A-4147-A177-3AD203B41FA5}">
                      <a16:colId xmlns:a16="http://schemas.microsoft.com/office/drawing/2014/main" val="1913344764"/>
                    </a:ext>
                  </a:extLst>
                </a:gridCol>
                <a:gridCol w="887047">
                  <a:extLst>
                    <a:ext uri="{9D8B030D-6E8A-4147-A177-3AD203B41FA5}">
                      <a16:colId xmlns:a16="http://schemas.microsoft.com/office/drawing/2014/main" val="1718384270"/>
                    </a:ext>
                  </a:extLst>
                </a:gridCol>
                <a:gridCol w="3544277">
                  <a:extLst>
                    <a:ext uri="{9D8B030D-6E8A-4147-A177-3AD203B41FA5}">
                      <a16:colId xmlns:a16="http://schemas.microsoft.com/office/drawing/2014/main" val="4226185522"/>
                    </a:ext>
                  </a:extLst>
                </a:gridCol>
                <a:gridCol w="703385">
                  <a:extLst>
                    <a:ext uri="{9D8B030D-6E8A-4147-A177-3AD203B41FA5}">
                      <a16:colId xmlns:a16="http://schemas.microsoft.com/office/drawing/2014/main" val="3211847842"/>
                    </a:ext>
                  </a:extLst>
                </a:gridCol>
                <a:gridCol w="738555">
                  <a:extLst>
                    <a:ext uri="{9D8B030D-6E8A-4147-A177-3AD203B41FA5}">
                      <a16:colId xmlns:a16="http://schemas.microsoft.com/office/drawing/2014/main" val="924771921"/>
                    </a:ext>
                  </a:extLst>
                </a:gridCol>
                <a:gridCol w="1062892">
                  <a:extLst>
                    <a:ext uri="{9D8B030D-6E8A-4147-A177-3AD203B41FA5}">
                      <a16:colId xmlns:a16="http://schemas.microsoft.com/office/drawing/2014/main" val="3855112836"/>
                    </a:ext>
                  </a:extLst>
                </a:gridCol>
                <a:gridCol w="2037861">
                  <a:extLst>
                    <a:ext uri="{9D8B030D-6E8A-4147-A177-3AD203B41FA5}">
                      <a16:colId xmlns:a16="http://schemas.microsoft.com/office/drawing/2014/main" val="2239028359"/>
                    </a:ext>
                  </a:extLst>
                </a:gridCol>
              </a:tblGrid>
              <a:tr h="212725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프로젝트 명</a:t>
                      </a: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구인구직 시스템 </a:t>
                      </a: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화면명</a:t>
                      </a: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버젼</a:t>
                      </a: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V1.0</a:t>
                      </a: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작성자</a:t>
                      </a: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황기현</a:t>
                      </a: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827501"/>
                  </a:ext>
                </a:extLst>
              </a:tr>
              <a:tr h="215900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분류명</a:t>
                      </a: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Form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명</a:t>
                      </a: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P.NO</a:t>
                      </a: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작성날짜</a:t>
                      </a: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2019.08.15</a:t>
                      </a: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288235"/>
                  </a:ext>
                </a:extLst>
              </a:tr>
              <a:tr h="233363">
                <a:tc rowSpan="2" gridSpan="6"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762023"/>
                  </a:ext>
                </a:extLst>
              </a:tr>
              <a:tr h="518795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Table In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Formation</a:t>
                      </a:r>
                    </a:p>
                  </a:txBody>
                  <a:tcPr marL="112543" marR="112543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3343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3146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623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DD10C-6A03-4528-B68F-2D0E8B92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A10736-7B22-4AD9-9A77-0FAF75839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AD8F06-1BB3-40C6-866C-94E38E15D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5EF28-1E81-4766-A533-AE4520E2F2E7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2BB0A8-76AC-40B8-9FC8-B2B8C58B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89C274-440E-4BC7-B5BE-581D0926E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5325E-D084-4C98-9415-9919C8DBF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548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E2CC7-9E38-4570-B079-75B6C3F6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45936C-10B3-40E3-B900-4F0FA46CC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8A46F-A839-4BAA-8E0D-19AE3AEC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5EF28-1E81-4766-A533-AE4520E2F2E7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C97F2A-A75A-4951-A077-92D7B2630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84DE32-8278-433D-AE66-48696E592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5325E-D084-4C98-9415-9919C8DBF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820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21668-2B90-4FB4-B933-7658B402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F7B72-4981-40DD-8883-CC8637969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1E8B2F-D744-4959-ADE2-D2393C275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0D74A0-4A27-4C61-A70D-B75626139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5EF28-1E81-4766-A533-AE4520E2F2E7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9BD5CB-C67D-4BF1-BF85-6AD77CC9C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C9DB11-D3D6-46A6-A280-C8F8F3261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5325E-D084-4C98-9415-9919C8DBF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582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45779-6756-4A67-A258-51B6D31F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8310B5-9140-44E4-A28C-1F54A0D97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991459-D3E7-436B-9363-FFE4A0CFF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25D3FE-7E4C-4F4B-816B-1C624187FF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449849-8CA9-4FE2-93B7-3012781F28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B1D2D2-AEA4-43B0-AE8D-680513000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5EF28-1E81-4766-A533-AE4520E2F2E7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7CA930-5D4F-493E-84FE-88286248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A1A3B1-0787-4330-A5FE-9D0564215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5325E-D084-4C98-9415-9919C8DBF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80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C94D4-F1E5-414A-A93B-EC3A32BCB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3F2D6D-190B-4015-9E3A-008D10B3D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5EF28-1E81-4766-A533-AE4520E2F2E7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54C4D4-3087-4179-B824-2B39F319C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5BA5FD-AB40-4572-8523-AA6B594E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5325E-D084-4C98-9415-9919C8DBF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583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D341DA-4852-4E87-B4DE-5D3CCED74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5EF28-1E81-4766-A533-AE4520E2F2E7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A4826B-95A4-42FC-BD65-A92FEB0D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655EE-BE1F-43BD-B341-BD8B5CE9A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5325E-D084-4C98-9415-9919C8DBF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394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F349E9-04D3-4200-ADCD-CB0FADDBE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B5B8E9-8BCA-4C7B-A879-D4CC42675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F85414-71C0-41FA-BB92-829388227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9F097F-2780-4483-84D9-7B8410F38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5EF28-1E81-4766-A533-AE4520E2F2E7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F4F7C8-1079-41EA-B5E6-92E555B5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BAA5B2-ED1C-4646-A7FC-70FFEA096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5325E-D084-4C98-9415-9919C8DBF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233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67567-3AE5-4C0F-A6E0-5B9A8F11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92FA62-4B58-43E1-BB9C-C32035B48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DEA304-E9D9-499D-91B4-EEF6A9315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FA398A-C1B8-431A-B7DE-18190B5B4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5EF28-1E81-4766-A533-AE4520E2F2E7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2CB240-F957-42ED-9DB5-F28ADA92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3861F4-6270-490B-A289-C11F056D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5325E-D084-4C98-9415-9919C8DBF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45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603E03-58B7-45F4-A39F-B5061330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037E3B-8CC2-4A78-9CC3-FC331B4F6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714898-1F7E-42A0-AE36-F617E66BEA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5EF28-1E81-4766-A533-AE4520E2F2E7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CAB29B-B6A2-4DA7-95CA-9C394EDD35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5EBEC4-FCA3-42A0-8CA8-B8940AE71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5325E-D084-4C98-9415-9919C8DBF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2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ticket.interpark.com/" TargetMode="External"/><Relationship Id="rId2" Type="http://schemas.openxmlformats.org/officeDocument/2006/relationships/hyperlink" Target="http://book.interpark.com/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kopis.or.kr/por/cs/openapi/openApiInfo.do?menuId=MNU_00074&amp;searchWord=&amp;searchType=total" TargetMode="External"/><Relationship Id="rId4" Type="http://schemas.openxmlformats.org/officeDocument/2006/relationships/hyperlink" Target="http://book.interpark.com/bookPark/html/bookpinion/api_booksearch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3811" y="2447473"/>
            <a:ext cx="85844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spc="-30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Bold" panose="020B0600000101010101"/>
              </a:rPr>
              <a:t>미니 인터파크 프로젝트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Bold" panose="020B0600000101010101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86877" y="437946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HAPPY JOB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DB2E5C72-4E13-4AC0-9EDC-47E8190E3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456" y="1162200"/>
            <a:ext cx="7342784" cy="5057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도서목록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메인</a:t>
            </a:r>
            <a:r>
              <a:rPr lang="en-US" altLang="ko-KR" sz="800" dirty="0"/>
              <a:t>-</a:t>
            </a:r>
            <a:r>
              <a:rPr lang="ko-KR" altLang="en-US" sz="800" dirty="0"/>
              <a:t>도서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952197"/>
              </p:ext>
            </p:extLst>
          </p:nvPr>
        </p:nvGraphicFramePr>
        <p:xfrm>
          <a:off x="9005010" y="1300700"/>
          <a:ext cx="3101645" cy="2559894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403742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상위 카테고리에 마우스 올리면 카테고리 메뉴 열림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카테고리 클릭 시 해당 카테고리만 정렬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25412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카테고리 경로 표시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256032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체크한 상품 카트에 담기 카트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팝업오픈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1684899" y="1749585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45E2B67-C884-42DC-AAFE-4494777FE735}"/>
              </a:ext>
            </a:extLst>
          </p:cNvPr>
          <p:cNvSpPr/>
          <p:nvPr/>
        </p:nvSpPr>
        <p:spPr>
          <a:xfrm>
            <a:off x="2840966" y="1911510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2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77D322A-4671-4ED1-A0A5-2BD915F423FC}"/>
              </a:ext>
            </a:extLst>
          </p:cNvPr>
          <p:cNvSpPr/>
          <p:nvPr/>
        </p:nvSpPr>
        <p:spPr>
          <a:xfrm>
            <a:off x="3563951" y="2686185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3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E8E24B7-D965-4F88-A7ED-75E2A600F390}"/>
              </a:ext>
            </a:extLst>
          </p:cNvPr>
          <p:cNvSpPr/>
          <p:nvPr/>
        </p:nvSpPr>
        <p:spPr>
          <a:xfrm>
            <a:off x="3049944" y="6236998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3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97B5A13-3230-491A-8C41-A0B311C4D630}"/>
              </a:ext>
            </a:extLst>
          </p:cNvPr>
          <p:cNvCxnSpPr>
            <a:cxnSpLocks/>
          </p:cNvCxnSpPr>
          <p:nvPr/>
        </p:nvCxnSpPr>
        <p:spPr>
          <a:xfrm flipV="1">
            <a:off x="5854371" y="3013862"/>
            <a:ext cx="641527" cy="81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FCDA90B-9268-4B8E-800D-2C4E27C61B30}"/>
              </a:ext>
            </a:extLst>
          </p:cNvPr>
          <p:cNvSpPr txBox="1"/>
          <p:nvPr/>
        </p:nvSpPr>
        <p:spPr>
          <a:xfrm>
            <a:off x="8262517" y="1074118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도서목록</a:t>
            </a:r>
          </a:p>
        </p:txBody>
      </p:sp>
    </p:spTree>
    <p:extLst>
      <p:ext uri="{BB962C8B-B14F-4D97-AF65-F5344CB8AC3E}">
        <p14:creationId xmlns:p14="http://schemas.microsoft.com/office/powerpoint/2010/main" val="614272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8669C8D-E385-4AC3-87F4-060537624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12" y="1126540"/>
            <a:ext cx="8352538" cy="5304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도서상세정보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메인</a:t>
            </a:r>
            <a:r>
              <a:rPr lang="en-US" altLang="ko-KR" sz="800" dirty="0"/>
              <a:t>-</a:t>
            </a:r>
            <a:r>
              <a:rPr lang="ko-KR" altLang="en-US" sz="800" dirty="0"/>
              <a:t>도서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879090"/>
              </p:ext>
            </p:extLst>
          </p:nvPr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클릭 시 리뷰 쪽으로 스크롤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2557740" y="4578108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896757" y="1162200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도서상세정보</a:t>
            </a:r>
          </a:p>
        </p:txBody>
      </p:sp>
    </p:spTree>
    <p:extLst>
      <p:ext uri="{BB962C8B-B14F-4D97-AF65-F5344CB8AC3E}">
        <p14:creationId xmlns:p14="http://schemas.microsoft.com/office/powerpoint/2010/main" val="475592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B483793-76DC-4B11-B91E-8688CC640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29" y="1264816"/>
            <a:ext cx="6220837" cy="4920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장바구니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메인</a:t>
            </a:r>
            <a:r>
              <a:rPr lang="en-US" altLang="ko-KR" sz="800" dirty="0"/>
              <a:t>-</a:t>
            </a:r>
            <a:r>
              <a:rPr lang="ko-KR" altLang="en-US" sz="800" dirty="0"/>
              <a:t>도서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584080"/>
              </p:ext>
            </p:extLst>
          </p:nvPr>
        </p:nvGraphicFramePr>
        <p:xfrm>
          <a:off x="9005010" y="1300700"/>
          <a:ext cx="3101645" cy="2463805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265550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체크한 상품만 삭제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262550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체크한 상품 가격 계산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289711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체크한 상품 주문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1988357" y="4895775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AAFA5BA-D7EF-420A-9028-56F95AE67B77}"/>
              </a:ext>
            </a:extLst>
          </p:cNvPr>
          <p:cNvSpPr/>
          <p:nvPr/>
        </p:nvSpPr>
        <p:spPr>
          <a:xfrm>
            <a:off x="2649887" y="4895775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2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588A5BE-638E-466C-A5DF-874AC8040AD4}"/>
              </a:ext>
            </a:extLst>
          </p:cNvPr>
          <p:cNvSpPr/>
          <p:nvPr/>
        </p:nvSpPr>
        <p:spPr>
          <a:xfrm>
            <a:off x="4983545" y="6224259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3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54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3F08444-6DED-4727-AC96-26AD49D49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70" y="1170530"/>
            <a:ext cx="8378781" cy="4824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주문창</a:t>
            </a:r>
            <a:endParaRPr lang="ko-KR" alt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메인</a:t>
            </a:r>
            <a:r>
              <a:rPr lang="en-US" altLang="ko-KR" sz="800" dirty="0"/>
              <a:t>-</a:t>
            </a:r>
            <a:r>
              <a:rPr lang="ko-KR" altLang="en-US" sz="800" dirty="0"/>
              <a:t>도서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008505"/>
              </p:ext>
            </p:extLst>
          </p:nvPr>
        </p:nvGraphicFramePr>
        <p:xfrm>
          <a:off x="9005010" y="1300700"/>
          <a:ext cx="3101645" cy="2802212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22933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주소록 팝업 오픈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262188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쿠폰 팝업 오픈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3428946" y="2128890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주문창</a:t>
            </a:r>
            <a:endParaRPr lang="ko-KR" altLang="en-US" sz="12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941C6F7-0BE1-4C40-AA35-DF1D884F77A4}"/>
              </a:ext>
            </a:extLst>
          </p:cNvPr>
          <p:cNvSpPr/>
          <p:nvPr/>
        </p:nvSpPr>
        <p:spPr>
          <a:xfrm>
            <a:off x="2474142" y="4133775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2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0018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주문완료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메인</a:t>
            </a:r>
            <a:r>
              <a:rPr lang="en-US" altLang="ko-KR" sz="800" dirty="0"/>
              <a:t>-</a:t>
            </a:r>
            <a:r>
              <a:rPr lang="ko-KR" altLang="en-US" sz="800" dirty="0"/>
              <a:t>도서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/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내 주문정보 페이지로 이동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도서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주문완료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A51CC2-550A-4126-91DA-3E87CB125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25" y="1322609"/>
            <a:ext cx="8333743" cy="490615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4F66A33-DB21-41B8-8515-27300BA27AEA}"/>
              </a:ext>
            </a:extLst>
          </p:cNvPr>
          <p:cNvSpPr/>
          <p:nvPr/>
        </p:nvSpPr>
        <p:spPr>
          <a:xfrm>
            <a:off x="4922768" y="4247401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026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티켓 </a:t>
            </a:r>
            <a:r>
              <a:rPr lang="ko-KR" altLang="en-US" sz="800" dirty="0" err="1"/>
              <a:t>메인화면</a:t>
            </a:r>
            <a:endParaRPr lang="ko-KR" alt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메인</a:t>
            </a:r>
            <a:r>
              <a:rPr lang="en-US" altLang="ko-KR" sz="800" dirty="0"/>
              <a:t>-</a:t>
            </a:r>
            <a:r>
              <a:rPr lang="ko-KR" altLang="en-US" sz="800" dirty="0"/>
              <a:t>티켓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554384"/>
              </p:ext>
            </p:extLst>
          </p:nvPr>
        </p:nvGraphicFramePr>
        <p:xfrm>
          <a:off x="9005010" y="1300700"/>
          <a:ext cx="3101645" cy="2631294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햄버거버튼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클릭시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메가메뉴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(2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번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)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오픈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218530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23676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위에 선택한 카테고리의 공연목록으로 이동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티켓 </a:t>
            </a:r>
            <a:r>
              <a:rPr lang="ko-KR" altLang="en-US" sz="12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메인화면</a:t>
            </a:r>
            <a:endParaRPr lang="ko-KR" altLang="en-US" sz="12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C2529D-E07A-41D2-A4F4-74F051CB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07" y="1126317"/>
            <a:ext cx="5777280" cy="51928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817C2D-E2A2-40D0-83BB-4962A0BB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953" y="2217546"/>
            <a:ext cx="2145090" cy="301038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9EE4BA5-FA75-4D7B-987C-B3D0C2EB57CC}"/>
              </a:ext>
            </a:extLst>
          </p:cNvPr>
          <p:cNvSpPr/>
          <p:nvPr/>
        </p:nvSpPr>
        <p:spPr>
          <a:xfrm>
            <a:off x="931218" y="1567577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A8B3D2A-1CD8-4555-B9D8-F1FE61F2ECC7}"/>
              </a:ext>
            </a:extLst>
          </p:cNvPr>
          <p:cNvSpPr/>
          <p:nvPr/>
        </p:nvSpPr>
        <p:spPr>
          <a:xfrm>
            <a:off x="6997283" y="1999757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2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C03DA03-09EA-4081-A73E-56F820EAA9A5}"/>
              </a:ext>
            </a:extLst>
          </p:cNvPr>
          <p:cNvSpPr/>
          <p:nvPr/>
        </p:nvSpPr>
        <p:spPr>
          <a:xfrm>
            <a:off x="5834926" y="4479506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3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9392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DE0AE8-44B4-4018-86A1-DAA6E5220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36" y="1300700"/>
            <a:ext cx="8733116" cy="4648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공연 목록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메인</a:t>
            </a:r>
            <a:r>
              <a:rPr lang="en-US" altLang="ko-KR" sz="800" dirty="0"/>
              <a:t>-</a:t>
            </a:r>
            <a:r>
              <a:rPr lang="ko-KR" altLang="en-US" sz="800" dirty="0"/>
              <a:t>티켓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/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상위 카테고리 전체 표시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1770523" y="1998667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공연목록</a:t>
            </a:r>
          </a:p>
        </p:txBody>
      </p:sp>
    </p:spTree>
    <p:extLst>
      <p:ext uri="{BB962C8B-B14F-4D97-AF65-F5344CB8AC3E}">
        <p14:creationId xmlns:p14="http://schemas.microsoft.com/office/powerpoint/2010/main" val="2060106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3F6017-6C27-48D5-9D75-56202F3D4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8" y="1126317"/>
            <a:ext cx="8833903" cy="5295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공연 상세정보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메인</a:t>
            </a:r>
            <a:r>
              <a:rPr lang="en-US" altLang="ko-KR" sz="800" dirty="0"/>
              <a:t>-</a:t>
            </a:r>
            <a:r>
              <a:rPr lang="ko-KR" altLang="en-US" sz="800" dirty="0"/>
              <a:t>티켓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34944"/>
              </p:ext>
            </p:extLst>
          </p:nvPr>
        </p:nvGraphicFramePr>
        <p:xfrm>
          <a:off x="9005010" y="1300700"/>
          <a:ext cx="3101645" cy="2999722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242807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달력에 선택가능한 날짜가 표시됨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446227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1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에서 선택한 날짜의 공연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회차를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보여줌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회차를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클릭하면 해당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회차의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잔여석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표시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3963122" y="2010472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공연 상세정보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0FE2A7D-128B-4638-9820-F789782178BA}"/>
              </a:ext>
            </a:extLst>
          </p:cNvPr>
          <p:cNvSpPr/>
          <p:nvPr/>
        </p:nvSpPr>
        <p:spPr>
          <a:xfrm>
            <a:off x="3742446" y="2909794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2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985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D5E9A5-3E5D-4EC0-A9EC-60AA0BE0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98" y="1114473"/>
            <a:ext cx="6094304" cy="5081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공연 좌석선택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메인</a:t>
            </a:r>
            <a:r>
              <a:rPr lang="en-US" altLang="ko-KR" sz="800" dirty="0"/>
              <a:t>-</a:t>
            </a:r>
            <a:r>
              <a:rPr lang="ko-KR" altLang="en-US" sz="800" dirty="0"/>
              <a:t>티켓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463944"/>
              </p:ext>
            </p:extLst>
          </p:nvPr>
        </p:nvGraphicFramePr>
        <p:xfrm>
          <a:off x="9005010" y="1300700"/>
          <a:ext cx="3101645" cy="2767386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242807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해당 공연의 날짜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,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시간 리스트를 보여줌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날짜를 먼저선택하고 해당 날짜의 시간 표시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256032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선택가능한 좌석등급에 따른 색깔로 표시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187760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그림에서 선택한 좌석 표시 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여러 좌석 선택가능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5147321" y="1249472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공연 좌석선택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C32F62C-2B1C-414A-A4BE-F42B57F0EA3B}"/>
              </a:ext>
            </a:extLst>
          </p:cNvPr>
          <p:cNvSpPr/>
          <p:nvPr/>
        </p:nvSpPr>
        <p:spPr>
          <a:xfrm>
            <a:off x="5519177" y="3969507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3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0BE4BD8-44CD-4D8F-9921-BC70F3A8315D}"/>
              </a:ext>
            </a:extLst>
          </p:cNvPr>
          <p:cNvSpPr/>
          <p:nvPr/>
        </p:nvSpPr>
        <p:spPr>
          <a:xfrm>
            <a:off x="1299667" y="2395520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2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9DBBFD-27CD-41D6-87F4-5BDFF748B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932" y="2541491"/>
            <a:ext cx="1604769" cy="110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03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0A76CE-2909-45ED-9E98-8FE1CE6FE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17" y="1465629"/>
            <a:ext cx="6189642" cy="4072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공연 가격</a:t>
            </a:r>
            <a:r>
              <a:rPr lang="en-US" altLang="ko-KR" sz="800" dirty="0"/>
              <a:t>/</a:t>
            </a:r>
            <a:r>
              <a:rPr lang="ko-KR" altLang="en-US" sz="800" dirty="0"/>
              <a:t>할인선택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메인</a:t>
            </a:r>
            <a:r>
              <a:rPr lang="en-US" altLang="ko-KR" sz="800" dirty="0"/>
              <a:t>-</a:t>
            </a:r>
            <a:r>
              <a:rPr lang="ko-KR" altLang="en-US" sz="800" dirty="0"/>
              <a:t>티켓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398659"/>
              </p:ext>
            </p:extLst>
          </p:nvPr>
        </p:nvGraphicFramePr>
        <p:xfrm>
          <a:off x="9005010" y="1300700"/>
          <a:ext cx="3101645" cy="3386439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411057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선택한 좌석수만큼 티켓장수 선택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주문자가 해당되는 할인 가격을 고를 수 있음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4437746" y="2427439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공연 가격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할인 선택</a:t>
            </a:r>
          </a:p>
        </p:txBody>
      </p:sp>
    </p:spTree>
    <p:extLst>
      <p:ext uri="{BB962C8B-B14F-4D97-AF65-F5344CB8AC3E}">
        <p14:creationId xmlns:p14="http://schemas.microsoft.com/office/powerpoint/2010/main" val="4008070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4982" y="1166502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4982" y="2697690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67253" y="658373"/>
            <a:ext cx="854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Bold" panose="020B0600000101010101"/>
              </a:rPr>
              <a:t>개요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D31F121-0517-4B58-A837-048F7ACC58EE}"/>
              </a:ext>
            </a:extLst>
          </p:cNvPr>
          <p:cNvSpPr txBox="1"/>
          <p:nvPr/>
        </p:nvSpPr>
        <p:spPr>
          <a:xfrm>
            <a:off x="2921728" y="3028550"/>
            <a:ext cx="5739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벤치마킹 사이트 </a:t>
            </a:r>
            <a:r>
              <a:rPr lang="en-US" altLang="ko-KR" sz="18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endParaRPr lang="en-US" altLang="ko-KR" sz="18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hlinkClick r:id="rId2"/>
            </a:endParaRPr>
          </a:p>
          <a:p>
            <a:r>
              <a:rPr lang="en-US" altLang="ko-KR" sz="18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2"/>
              </a:rPr>
              <a:t>http://book.interpark.com/</a:t>
            </a:r>
            <a:endParaRPr lang="en-US" altLang="ko-KR" sz="18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/>
              <a:t> </a:t>
            </a:r>
            <a:r>
              <a:rPr lang="ko-KR" altLang="en-US" dirty="0">
                <a:hlinkClick r:id="rId3"/>
              </a:rPr>
              <a:t>http://ticket.interpark.com/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CDDCB14-DD6F-41E8-9E74-2603D2B6CD21}"/>
              </a:ext>
            </a:extLst>
          </p:cNvPr>
          <p:cNvGrpSpPr/>
          <p:nvPr/>
        </p:nvGrpSpPr>
        <p:grpSpPr>
          <a:xfrm>
            <a:off x="2921728" y="4355335"/>
            <a:ext cx="8395981" cy="1794188"/>
            <a:chOff x="2567766" y="3112373"/>
            <a:chExt cx="8395981" cy="179418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37BF1B-273E-4C2E-91BC-0333ED52196C}"/>
                </a:ext>
              </a:extLst>
            </p:cNvPr>
            <p:cNvSpPr txBox="1"/>
            <p:nvPr/>
          </p:nvSpPr>
          <p:spPr>
            <a:xfrm>
              <a:off x="2567766" y="3112373"/>
              <a:ext cx="839598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도서 정보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API:</a:t>
              </a:r>
            </a:p>
            <a:p>
              <a:r>
                <a:rPr lang="en-US" altLang="ko-KR" dirty="0">
                  <a:hlinkClick r:id="rId4"/>
                </a:rPr>
                <a:t>http://book.interpark.com/bookPark/html/bookpinion/api_booksearch.html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D032F4-79FA-4810-AAD3-10D80B564FA7}"/>
                </a:ext>
              </a:extLst>
            </p:cNvPr>
            <p:cNvSpPr txBox="1"/>
            <p:nvPr/>
          </p:nvSpPr>
          <p:spPr>
            <a:xfrm>
              <a:off x="2567766" y="3983231"/>
              <a:ext cx="759022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공연 정보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API: </a:t>
              </a:r>
              <a:r>
                <a:rPr lang="en-US" altLang="ko-KR" dirty="0">
                  <a:effectLst/>
                  <a:hlinkClick r:id="rId5"/>
                </a:rPr>
                <a:t>https://www.kopis.or.kr/por/cs/openapi/openApiInfo.do?menuId=MNU_00074&amp;searchWord=&amp;searchType=total</a:t>
              </a:r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D63E62-A944-4309-9264-DE740E85A4BD}"/>
              </a:ext>
            </a:extLst>
          </p:cNvPr>
          <p:cNvSpPr txBox="1"/>
          <p:nvPr/>
        </p:nvSpPr>
        <p:spPr>
          <a:xfrm>
            <a:off x="744982" y="4287475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F9553B-AC13-426C-98A6-937B6585B742}"/>
              </a:ext>
            </a:extLst>
          </p:cNvPr>
          <p:cNvSpPr txBox="1"/>
          <p:nvPr/>
        </p:nvSpPr>
        <p:spPr>
          <a:xfrm>
            <a:off x="2921728" y="1586437"/>
            <a:ext cx="5739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  <a:r>
              <a:rPr lang="en-US" altLang="ko-KR" sz="18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endParaRPr lang="en-US" altLang="ko-KR" sz="18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hlinkClick r:id="rId2"/>
            </a:endParaRPr>
          </a:p>
          <a:p>
            <a:r>
              <a:rPr lang="en-US" altLang="ko-KR" sz="18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오픈 </a:t>
            </a:r>
            <a:r>
              <a:rPr lang="en-US" altLang="ko-KR" sz="18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18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활용해 도서정보</a:t>
            </a: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ko-KR" altLang="en-US" sz="18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공연정보를 받아와서</a:t>
            </a:r>
            <a:endParaRPr lang="en-US" altLang="ko-KR" sz="1800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예매 할 수 있는 쇼핑몰 사이트</a:t>
            </a:r>
          </a:p>
        </p:txBody>
      </p: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공연 결제하기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메인</a:t>
            </a:r>
            <a:r>
              <a:rPr lang="en-US" altLang="ko-KR" sz="800" dirty="0"/>
              <a:t>-</a:t>
            </a:r>
            <a:r>
              <a:rPr lang="ko-KR" altLang="en-US" sz="800" dirty="0"/>
              <a:t>티켓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/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공연 결제하기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DCA584-91E8-4604-B08A-3C4B4EC06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82" y="1403316"/>
            <a:ext cx="4715017" cy="441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11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DA376D-AF1F-430E-B946-7C176C73E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01" y="1183855"/>
            <a:ext cx="7745220" cy="5237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공연 주문 </a:t>
            </a:r>
            <a:r>
              <a:rPr lang="ko-KR" altLang="en-US" sz="800" dirty="0" err="1"/>
              <a:t>완료창</a:t>
            </a:r>
            <a:endParaRPr lang="ko-KR" alt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메인</a:t>
            </a:r>
            <a:r>
              <a:rPr lang="en-US" altLang="ko-KR" sz="800" dirty="0"/>
              <a:t>-</a:t>
            </a:r>
            <a:r>
              <a:rPr lang="ko-KR" altLang="en-US" sz="800" dirty="0"/>
              <a:t>티켓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/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공연 주문완료창</a:t>
            </a:r>
          </a:p>
        </p:txBody>
      </p:sp>
    </p:spTree>
    <p:extLst>
      <p:ext uri="{BB962C8B-B14F-4D97-AF65-F5344CB8AC3E}">
        <p14:creationId xmlns:p14="http://schemas.microsoft.com/office/powerpoint/2010/main" val="1902223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8F5E78-8CBF-4CDD-864B-D4D49DB57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03" y="1183855"/>
            <a:ext cx="7100426" cy="5171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주문 목록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마이페이지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652123"/>
              </p:ext>
            </p:extLst>
          </p:nvPr>
        </p:nvGraphicFramePr>
        <p:xfrm>
          <a:off x="9005010" y="1300700"/>
          <a:ext cx="3101645" cy="2096779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25649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주문 기간별 조회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달력에서 조회할 날짜 선택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262551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주문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상태별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조회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271603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주문 상태에 따라 버튼이 바뀐다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버튼 별로 각 페이지 이동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307818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배송 정보 팝업오픈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277348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주문 상세정보 페이지 이동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목록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7CF6954-190D-40F3-BACA-4FBF27A766B6}"/>
              </a:ext>
            </a:extLst>
          </p:cNvPr>
          <p:cNvSpPr/>
          <p:nvPr/>
        </p:nvSpPr>
        <p:spPr>
          <a:xfrm>
            <a:off x="5804000" y="2632409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2E18A7D-7170-4208-BB94-F2D21BB7882A}"/>
              </a:ext>
            </a:extLst>
          </p:cNvPr>
          <p:cNvSpPr/>
          <p:nvPr/>
        </p:nvSpPr>
        <p:spPr>
          <a:xfrm>
            <a:off x="6813303" y="2378912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2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F198A43-386E-4C64-9E98-76B90AEEF97B}"/>
              </a:ext>
            </a:extLst>
          </p:cNvPr>
          <p:cNvSpPr/>
          <p:nvPr/>
        </p:nvSpPr>
        <p:spPr>
          <a:xfrm>
            <a:off x="6894264" y="4500090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3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AB029AB-23A3-438D-BB61-29D7A6A4123C}"/>
              </a:ext>
            </a:extLst>
          </p:cNvPr>
          <p:cNvSpPr/>
          <p:nvPr/>
        </p:nvSpPr>
        <p:spPr>
          <a:xfrm>
            <a:off x="5191223" y="4776572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4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E9F61C0-D50C-440C-8898-8C668DC14843}"/>
              </a:ext>
            </a:extLst>
          </p:cNvPr>
          <p:cNvSpPr/>
          <p:nvPr/>
        </p:nvSpPr>
        <p:spPr>
          <a:xfrm>
            <a:off x="2826759" y="3914984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5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id="{BB61461B-75C6-466E-983C-92028C8CA156}"/>
              </a:ext>
            </a:extLst>
          </p:cNvPr>
          <p:cNvSpPr/>
          <p:nvPr/>
        </p:nvSpPr>
        <p:spPr>
          <a:xfrm>
            <a:off x="6563762" y="3657600"/>
            <a:ext cx="275092" cy="184690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47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상품평</a:t>
            </a:r>
            <a:r>
              <a:rPr lang="ko-KR" altLang="en-US" sz="800" dirty="0"/>
              <a:t> 등록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마이페이지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/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상품평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8939DF-06A0-4E4E-A338-484E38CB0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905" y="1300700"/>
            <a:ext cx="5113421" cy="455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39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주문 상세정보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마이페이지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/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상세정보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543CDC-51A2-4FE4-AD62-E2A7F05BD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42" y="1260298"/>
            <a:ext cx="7109074" cy="463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92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주문 취소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마이페이지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/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취소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12A895-BA8D-40F0-8C9A-0DEDC7989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98" y="1475142"/>
            <a:ext cx="8070614" cy="425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44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반품 신청</a:t>
            </a:r>
            <a:r>
              <a:rPr lang="en-US" altLang="ko-KR" sz="800" dirty="0"/>
              <a:t>( </a:t>
            </a:r>
            <a:r>
              <a:rPr lang="ko-KR" altLang="en-US" sz="800" dirty="0"/>
              <a:t>반품할 상품 선택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마이페이지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/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2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689CE1-755E-4AA5-BDB7-F792532E4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12" y="1557195"/>
            <a:ext cx="7173404" cy="417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28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반품 신청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마이페이지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/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2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2B5DC4-693F-4715-A88B-9602127A9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02" y="1126318"/>
            <a:ext cx="6373766" cy="528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24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교환 신청</a:t>
            </a:r>
            <a:r>
              <a:rPr lang="en-US" altLang="ko-KR" sz="800" dirty="0"/>
              <a:t>( </a:t>
            </a:r>
            <a:r>
              <a:rPr lang="ko-KR" altLang="en-US" sz="800" dirty="0"/>
              <a:t>교환할 상품 선택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endParaRPr lang="ko-KR" alt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마이페이지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/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2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33AF8C-0E6C-4DFA-8044-7FD7EC456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23" y="1322609"/>
            <a:ext cx="81819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17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교환 신청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마이페이지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/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교환신청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3E65C0-50DA-4FF7-AF4F-5634A8B5D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20" y="1126317"/>
            <a:ext cx="3784015" cy="525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02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46561" y="437393"/>
            <a:ext cx="2122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페이지 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46C8410D-CA8E-4A81-AD12-D055DE2D9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94" y="1310356"/>
            <a:ext cx="9086098" cy="503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1F7036-3A79-409D-A417-5EE56F52C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91" y="1194461"/>
            <a:ext cx="8035146" cy="48003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예매내역 확인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마이페이지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21309"/>
              </p:ext>
            </p:extLst>
          </p:nvPr>
        </p:nvGraphicFramePr>
        <p:xfrm>
          <a:off x="9005010" y="1300700"/>
          <a:ext cx="3101645" cy="2831473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272068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예매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상태별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조회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248717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클릭시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예매 상세정보로 이동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680113" y="1118274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예매내역 확인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D4B2F0-EA2F-46AC-AF54-946F88924A08}"/>
              </a:ext>
            </a:extLst>
          </p:cNvPr>
          <p:cNvSpPr/>
          <p:nvPr/>
        </p:nvSpPr>
        <p:spPr>
          <a:xfrm>
            <a:off x="6946860" y="2617634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00DC063-F32A-47C3-944F-64E2CC815510}"/>
              </a:ext>
            </a:extLst>
          </p:cNvPr>
          <p:cNvSpPr/>
          <p:nvPr/>
        </p:nvSpPr>
        <p:spPr>
          <a:xfrm>
            <a:off x="3280725" y="4086770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2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566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917D2E-39A0-4766-AB1A-07E0F2771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46" y="1183854"/>
            <a:ext cx="8649378" cy="5143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예매상세</a:t>
            </a:r>
            <a:r>
              <a:rPr lang="ko-KR" altLang="en-US" sz="800" dirty="0"/>
              <a:t> 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마이페이지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83019"/>
              </p:ext>
            </p:extLst>
          </p:nvPr>
        </p:nvGraphicFramePr>
        <p:xfrm>
          <a:off x="9005010" y="1300700"/>
          <a:ext cx="3101645" cy="3240135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264753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체크한 티켓만 취소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3552607" y="4657388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예매 상세정보</a:t>
            </a:r>
          </a:p>
        </p:txBody>
      </p:sp>
    </p:spTree>
    <p:extLst>
      <p:ext uri="{BB962C8B-B14F-4D97-AF65-F5344CB8AC3E}">
        <p14:creationId xmlns:p14="http://schemas.microsoft.com/office/powerpoint/2010/main" val="1795743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회원등급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마이페이지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/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회원등급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CE2BB4-71F3-43A1-A314-5AD930FD2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0" y="1403316"/>
            <a:ext cx="7190843" cy="464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43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쿠폰 페이지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마이페이지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10775"/>
              </p:ext>
            </p:extLst>
          </p:nvPr>
        </p:nvGraphicFramePr>
        <p:xfrm>
          <a:off x="9005010" y="1300700"/>
          <a:ext cx="3101645" cy="3254765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279383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보유쿠폰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기간만료 된 쿠폰 보기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757770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쿠폰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31BCF2-A23C-4FE5-8232-9A334FDE6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9" y="1403316"/>
            <a:ext cx="7685075" cy="4411802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06E078F7-4E29-4D9C-9014-36650DFB4683}"/>
              </a:ext>
            </a:extLst>
          </p:cNvPr>
          <p:cNvSpPr/>
          <p:nvPr/>
        </p:nvSpPr>
        <p:spPr>
          <a:xfrm>
            <a:off x="3706227" y="3949001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610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포인트 페이지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마이페이지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/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포인트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67D1C4-CCCD-427F-836E-D7CC15125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36" y="1465627"/>
            <a:ext cx="7691922" cy="441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85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3B6672-9ABF-44A4-8B2A-A51BE901A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5" y="1440587"/>
            <a:ext cx="8290419" cy="3976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문의</a:t>
            </a:r>
            <a:r>
              <a:rPr lang="en-US" altLang="ko-KR" sz="800" dirty="0"/>
              <a:t>/</a:t>
            </a:r>
            <a:r>
              <a:rPr lang="ko-KR" altLang="en-US" sz="800" dirty="0"/>
              <a:t>답변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마이페이지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078897"/>
              </p:ext>
            </p:extLst>
          </p:nvPr>
        </p:nvGraphicFramePr>
        <p:xfrm>
          <a:off x="9005010" y="1300700"/>
          <a:ext cx="3101645" cy="285341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279383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제목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클릭시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문의글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오픈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263347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문의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등록창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이동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2630892" y="3517403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37D0211-A9C3-4325-956F-04372AED2600}"/>
              </a:ext>
            </a:extLst>
          </p:cNvPr>
          <p:cNvSpPr/>
          <p:nvPr/>
        </p:nvSpPr>
        <p:spPr>
          <a:xfrm>
            <a:off x="4504271" y="3004120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2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7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66766E-AA0B-4D39-BA87-5B1695DFA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35" y="1183855"/>
            <a:ext cx="7772859" cy="4648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상품평</a:t>
            </a:r>
            <a:r>
              <a:rPr lang="ko-KR" altLang="en-US" sz="800" dirty="0"/>
              <a:t> 조회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마이페이지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178151"/>
              </p:ext>
            </p:extLst>
          </p:nvPr>
        </p:nvGraphicFramePr>
        <p:xfrm>
          <a:off x="9005010" y="1300700"/>
          <a:ext cx="3101645" cy="3210874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235492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클릭시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상품 정보페이지로 이동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907731" y="1140238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상품평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조회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4537D0-941A-4B5C-91FE-21430F0AF04A}"/>
              </a:ext>
            </a:extLst>
          </p:cNvPr>
          <p:cNvSpPr/>
          <p:nvPr/>
        </p:nvSpPr>
        <p:spPr>
          <a:xfrm>
            <a:off x="3523347" y="3468572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459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E07F9C-81F4-48C7-93AA-1933B51B3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76" y="1412832"/>
            <a:ext cx="8456370" cy="4318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회원정보 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마이페이지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/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2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028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30CA7F-E285-4856-AFA7-6C49741B0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3" y="1300700"/>
            <a:ext cx="8514894" cy="4606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주소록 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마이페이지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651277"/>
              </p:ext>
            </p:extLst>
          </p:nvPr>
        </p:nvGraphicFramePr>
        <p:xfrm>
          <a:off x="9005010" y="1300700"/>
          <a:ext cx="3101645" cy="3408384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433002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등록버튼 눌렀을 땐 빈칸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수정버튼 눌렀을 땐 선택한 주소 정보 입력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되있음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주소록 설정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25C8724-47E7-4207-AA8C-D01C64CE1788}"/>
              </a:ext>
            </a:extLst>
          </p:cNvPr>
          <p:cNvSpPr/>
          <p:nvPr/>
        </p:nvSpPr>
        <p:spPr>
          <a:xfrm>
            <a:off x="5417983" y="2763939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447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관리자 페이지 대시보드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관리자 페이지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/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043596" y="1126317"/>
            <a:ext cx="1858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페이지 대시보드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B6525C-F995-4D56-A455-9D0E210FF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24" y="1666439"/>
            <a:ext cx="7827613" cy="420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13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46561" y="437393"/>
            <a:ext cx="2122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 페이지 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424510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9151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6C9C485-AB74-451D-93FE-A38FD71F3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58" y="1476221"/>
            <a:ext cx="9188683" cy="3905557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8D7ABD-4CB7-44DC-B1C0-57C551307D8C}"/>
              </a:ext>
            </a:extLst>
          </p:cNvPr>
          <p:cNvCxnSpPr/>
          <p:nvPr/>
        </p:nvCxnSpPr>
        <p:spPr>
          <a:xfrm>
            <a:off x="10862747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096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상품 리스트</a:t>
            </a:r>
            <a:endParaRPr lang="ko-KR" alt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관리자 페이지</a:t>
            </a:r>
          </a:p>
          <a:p>
            <a:endParaRPr lang="ko-KR" altLang="en-US" sz="8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068987"/>
              </p:ext>
            </p:extLst>
          </p:nvPr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상품 상세정보 창 오픈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2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F837FA-1DE7-40BD-A9D7-3D5F1A5B7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72" y="1211128"/>
            <a:ext cx="6618644" cy="5090084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466FC01-C729-4842-B61F-B0A897C514E6}"/>
              </a:ext>
            </a:extLst>
          </p:cNvPr>
          <p:cNvSpPr/>
          <p:nvPr/>
        </p:nvSpPr>
        <p:spPr>
          <a:xfrm>
            <a:off x="2968982" y="4062857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135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36DA56D-D979-45A7-9813-9543B6C90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735" y="1129515"/>
            <a:ext cx="4165804" cy="43035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상품등록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관리자 페이지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543178"/>
              </p:ext>
            </p:extLst>
          </p:nvPr>
        </p:nvGraphicFramePr>
        <p:xfrm>
          <a:off x="9005010" y="1300700"/>
          <a:ext cx="3101645" cy="3334776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345220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차 카테고리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선택시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해당 카테고리의 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    2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차 카테고리가 나온다 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8086723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B95A33-2303-42B7-9818-1E2384514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96" y="1126317"/>
            <a:ext cx="4660339" cy="51805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5C82509-6FAC-413F-A21A-791E38B25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595" y="5633888"/>
            <a:ext cx="3128842" cy="468960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2C676C57-ACA8-4449-8FAD-C254BF070919}"/>
              </a:ext>
            </a:extLst>
          </p:cNvPr>
          <p:cNvSpPr/>
          <p:nvPr/>
        </p:nvSpPr>
        <p:spPr>
          <a:xfrm>
            <a:off x="1218704" y="2514033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061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상품후기 조회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관리자 페이지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/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후기 조회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933D19-32C5-41EC-A42D-3E6259C1C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43" y="1260298"/>
            <a:ext cx="6728422" cy="47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50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7E6DEB-3815-4979-A33C-625C01CD2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1" y="1500553"/>
            <a:ext cx="7335219" cy="4860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주문통합 리스트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관리자 페이지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957634"/>
              </p:ext>
            </p:extLst>
          </p:nvPr>
        </p:nvGraphicFramePr>
        <p:xfrm>
          <a:off x="9005010" y="1300700"/>
          <a:ext cx="3101645" cy="2780266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21354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클릭시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주문 상세정보 창 오픈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256032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취소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반품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교환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2053362" y="4227550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통합 리스트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5706051-08A6-42E3-9CB2-D209C2C0A35D}"/>
              </a:ext>
            </a:extLst>
          </p:cNvPr>
          <p:cNvSpPr/>
          <p:nvPr/>
        </p:nvSpPr>
        <p:spPr>
          <a:xfrm>
            <a:off x="3822421" y="2972431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2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166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62B6D1A-BE2C-4764-AEEF-44C5C960A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02" y="1373098"/>
            <a:ext cx="8107573" cy="4843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결제완료 리스트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관리자 페이지</a:t>
            </a:r>
          </a:p>
          <a:p>
            <a:endParaRPr lang="ko-KR" altLang="en-US" sz="8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151662"/>
              </p:ext>
            </p:extLst>
          </p:nvPr>
        </p:nvGraphicFramePr>
        <p:xfrm>
          <a:off x="9005010" y="1300700"/>
          <a:ext cx="3101645" cy="3295252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319870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체크한 주문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상품준비중으로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변경 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4712899" y="3348037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결제완료 리스트</a:t>
            </a:r>
          </a:p>
        </p:txBody>
      </p:sp>
    </p:spTree>
    <p:extLst>
      <p:ext uri="{BB962C8B-B14F-4D97-AF65-F5344CB8AC3E}">
        <p14:creationId xmlns:p14="http://schemas.microsoft.com/office/powerpoint/2010/main" val="3228227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370EB0-A0D5-426A-8E23-340648078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13" y="1403316"/>
            <a:ext cx="8108177" cy="4843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상품준비중</a:t>
            </a:r>
            <a:r>
              <a:rPr lang="ko-KR" altLang="en-US" sz="800" dirty="0"/>
              <a:t> 리스트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관리자 페이지</a:t>
            </a:r>
          </a:p>
          <a:p>
            <a:endParaRPr lang="ko-KR" altLang="en-US" sz="8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561404"/>
              </p:ext>
            </p:extLst>
          </p:nvPr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체크한 주문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배송준비중으로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변경 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4649525" y="3348037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상품준비중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리스트</a:t>
            </a:r>
          </a:p>
        </p:txBody>
      </p:sp>
    </p:spTree>
    <p:extLst>
      <p:ext uri="{BB962C8B-B14F-4D97-AF65-F5344CB8AC3E}">
        <p14:creationId xmlns:p14="http://schemas.microsoft.com/office/powerpoint/2010/main" val="3255347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38CFD5F-13EE-4F8A-9EBB-09030796F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9" y="1345780"/>
            <a:ext cx="8134342" cy="4859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배송준비중</a:t>
            </a:r>
            <a:r>
              <a:rPr lang="ko-KR" altLang="en-US" sz="800" dirty="0"/>
              <a:t> 리스트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관리자 페이지</a:t>
            </a:r>
          </a:p>
          <a:p>
            <a:endParaRPr lang="ko-KR" altLang="en-US" sz="8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812936"/>
              </p:ext>
            </p:extLst>
          </p:nvPr>
        </p:nvGraphicFramePr>
        <p:xfrm>
          <a:off x="9005010" y="1300700"/>
          <a:ext cx="3101645" cy="3213771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238389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체크한 주문 상태 변경 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5364748" y="3348037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배송준비중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리스트</a:t>
            </a:r>
          </a:p>
        </p:txBody>
      </p:sp>
    </p:spTree>
    <p:extLst>
      <p:ext uri="{BB962C8B-B14F-4D97-AF65-F5344CB8AC3E}">
        <p14:creationId xmlns:p14="http://schemas.microsoft.com/office/powerpoint/2010/main" val="160281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610BD3-525E-4A09-8857-0446CB373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34" y="1403316"/>
            <a:ext cx="8530581" cy="4916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배송중</a:t>
            </a:r>
            <a:r>
              <a:rPr lang="ko-KR" altLang="en-US" sz="800" dirty="0"/>
              <a:t> 리스트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관리자 페이지</a:t>
            </a:r>
          </a:p>
          <a:p>
            <a:endParaRPr lang="ko-KR" altLang="en-US" sz="8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814077"/>
              </p:ext>
            </p:extLst>
          </p:nvPr>
        </p:nvGraphicFramePr>
        <p:xfrm>
          <a:off x="9005010" y="1300700"/>
          <a:ext cx="3101645" cy="3304306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32892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체크한 주문 상태 변경 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4749113" y="3435054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배송중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리스트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2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999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C601A4-7A7F-4FAC-9C72-725CDFFD4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6" y="1465627"/>
            <a:ext cx="8564578" cy="4797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배송완료 리스트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관리자 페이지</a:t>
            </a:r>
          </a:p>
          <a:p>
            <a:endParaRPr lang="ko-KR" altLang="en-US" sz="8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/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배송완료 리스트</a:t>
            </a:r>
          </a:p>
        </p:txBody>
      </p:sp>
    </p:spTree>
    <p:extLst>
      <p:ext uri="{BB962C8B-B14F-4D97-AF65-F5344CB8AC3E}">
        <p14:creationId xmlns:p14="http://schemas.microsoft.com/office/powerpoint/2010/main" val="17105870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구매확정 리스트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관리자 페이지</a:t>
            </a:r>
          </a:p>
          <a:p>
            <a:endParaRPr lang="ko-KR" altLang="en-US" sz="8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/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구매확정 리스트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0DC2F6-D106-4112-A138-8FD34968D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5" y="1465627"/>
            <a:ext cx="8691453" cy="452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74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69430" y="437393"/>
            <a:ext cx="2476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페이지 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0424510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84089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9F569C-4AA3-401C-8D39-8D84A55E8E6E}"/>
              </a:ext>
            </a:extLst>
          </p:cNvPr>
          <p:cNvCxnSpPr/>
          <p:nvPr/>
        </p:nvCxnSpPr>
        <p:spPr>
          <a:xfrm>
            <a:off x="1126025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55FDBD7-E9E4-42C1-9B9F-255EE0DE6976}"/>
              </a:ext>
            </a:extLst>
          </p:cNvPr>
          <p:cNvGrpSpPr/>
          <p:nvPr/>
        </p:nvGrpSpPr>
        <p:grpSpPr>
          <a:xfrm>
            <a:off x="1383329" y="1412352"/>
            <a:ext cx="9683601" cy="4407812"/>
            <a:chOff x="1383329" y="1412352"/>
            <a:chExt cx="9683601" cy="440781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87E2A36-DFB2-4B62-ABB7-252F0E1AB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3329" y="1412352"/>
              <a:ext cx="9683601" cy="440781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BB518E3-D024-44BF-970D-F1B3186D8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0555" y="5239293"/>
              <a:ext cx="837557" cy="4127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26823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96A3CB-B376-4556-B277-E1DAFBCCD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82" y="1260298"/>
            <a:ext cx="7504606" cy="5062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취소 리스트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관리자 페이지</a:t>
            </a:r>
          </a:p>
          <a:p>
            <a:endParaRPr lang="ko-KR" altLang="en-US" sz="8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655224"/>
              </p:ext>
            </p:extLst>
          </p:nvPr>
        </p:nvGraphicFramePr>
        <p:xfrm>
          <a:off x="9005010" y="1300700"/>
          <a:ext cx="3101645" cy="325903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28365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주문 상태 변경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7845714" y="4207712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취소 리스트</a:t>
            </a:r>
          </a:p>
        </p:txBody>
      </p:sp>
    </p:spTree>
    <p:extLst>
      <p:ext uri="{BB962C8B-B14F-4D97-AF65-F5344CB8AC3E}">
        <p14:creationId xmlns:p14="http://schemas.microsoft.com/office/powerpoint/2010/main" val="1811432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546EA7-6C3E-4EE0-BAEB-0CD94F591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62" y="1300700"/>
            <a:ext cx="7463845" cy="4973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반품 리스트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관리자 페이지</a:t>
            </a:r>
          </a:p>
          <a:p>
            <a:endParaRPr lang="ko-KR" altLang="en-US" sz="8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734639"/>
              </p:ext>
            </p:extLst>
          </p:nvPr>
        </p:nvGraphicFramePr>
        <p:xfrm>
          <a:off x="9005010" y="1300700"/>
          <a:ext cx="3101645" cy="323187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25649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주문 상태 변경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7879266" y="4198637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반품 리스트</a:t>
            </a:r>
          </a:p>
        </p:txBody>
      </p:sp>
    </p:spTree>
    <p:extLst>
      <p:ext uri="{BB962C8B-B14F-4D97-AF65-F5344CB8AC3E}">
        <p14:creationId xmlns:p14="http://schemas.microsoft.com/office/powerpoint/2010/main" val="22488113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66B155-6B88-4542-AF7F-0800CC5ED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5" y="1126317"/>
            <a:ext cx="7507535" cy="5186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교환 리스트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관리자 페이지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955009"/>
              </p:ext>
            </p:extLst>
          </p:nvPr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주문상태 변경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8047010" y="4117178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교환 리스트</a:t>
            </a:r>
          </a:p>
        </p:txBody>
      </p:sp>
    </p:spTree>
    <p:extLst>
      <p:ext uri="{BB962C8B-B14F-4D97-AF65-F5344CB8AC3E}">
        <p14:creationId xmlns:p14="http://schemas.microsoft.com/office/powerpoint/2010/main" val="11865677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2E2FB1-DF83-40D6-AC2F-A48B8BF23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1" y="1126317"/>
            <a:ext cx="7960967" cy="53047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회원리스트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관리자 페이지</a:t>
            </a:r>
          </a:p>
          <a:p>
            <a:endParaRPr lang="ko-KR" altLang="en-US" sz="8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99992"/>
              </p:ext>
            </p:extLst>
          </p:nvPr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체크한 회원 쿠폰지급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강제탈퇴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4821540" y="3778700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회원리스트</a:t>
            </a:r>
          </a:p>
        </p:txBody>
      </p:sp>
    </p:spTree>
    <p:extLst>
      <p:ext uri="{BB962C8B-B14F-4D97-AF65-F5344CB8AC3E}">
        <p14:creationId xmlns:p14="http://schemas.microsoft.com/office/powerpoint/2010/main" val="9618785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C5B52A-5D5A-404A-99FC-557C7F38A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88" y="1183576"/>
            <a:ext cx="7793596" cy="5193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탈퇴 회원 리스트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관리자 페이지</a:t>
            </a:r>
          </a:p>
          <a:p>
            <a:endParaRPr lang="ko-KR" altLang="en-US" sz="8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2325"/>
              </p:ext>
            </p:extLst>
          </p:nvPr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체크한 회원 탈퇴취소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db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에서 삭제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4758166" y="3780196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탈퇴회원 리스트</a:t>
            </a:r>
          </a:p>
        </p:txBody>
      </p:sp>
    </p:spTree>
    <p:extLst>
      <p:ext uri="{BB962C8B-B14F-4D97-AF65-F5344CB8AC3E}">
        <p14:creationId xmlns:p14="http://schemas.microsoft.com/office/powerpoint/2010/main" val="27291970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123E84-91EF-487C-B6F9-186758D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0" y="1126317"/>
            <a:ext cx="7954147" cy="52252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카테고리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관리자 페이지</a:t>
            </a:r>
          </a:p>
          <a:p>
            <a:endParaRPr lang="ko-KR" altLang="en-US" sz="8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127460"/>
              </p:ext>
            </p:extLst>
          </p:nvPr>
        </p:nvGraphicFramePr>
        <p:xfrm>
          <a:off x="9005010" y="1300700"/>
          <a:ext cx="3101645" cy="2780676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470469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최상위 카테고리 추가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+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버튼누르면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하위 카테고리 추가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31836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선택한 카테고리 정보보기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수정가능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345849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하위 카테고리 전체 열기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/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닫기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1589454" y="1953399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 관리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A395BA8-5ABC-42D1-95E2-946B9C567D8C}"/>
              </a:ext>
            </a:extLst>
          </p:cNvPr>
          <p:cNvSpPr/>
          <p:nvPr/>
        </p:nvSpPr>
        <p:spPr>
          <a:xfrm>
            <a:off x="4693284" y="1791474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2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01C6882-92B7-46BE-82CD-B0BFBE784127}"/>
              </a:ext>
            </a:extLst>
          </p:cNvPr>
          <p:cNvSpPr/>
          <p:nvPr/>
        </p:nvSpPr>
        <p:spPr>
          <a:xfrm>
            <a:off x="3130907" y="1629549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3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2486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7637FB-098E-4FF1-8855-3FC3446D6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42" y="1126317"/>
            <a:ext cx="7561440" cy="5353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게시글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72506" y="894350"/>
            <a:ext cx="1831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관리자 페이지</a:t>
            </a:r>
          </a:p>
          <a:p>
            <a:endParaRPr lang="ko-KR" altLang="en-US" sz="8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681822"/>
              </p:ext>
            </p:extLst>
          </p:nvPr>
        </p:nvGraphicFramePr>
        <p:xfrm>
          <a:off x="9005010" y="1300700"/>
          <a:ext cx="3101645" cy="2860734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279383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게시글 등록 오픈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270663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답글 등록 오픈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921782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관리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93A7D5C-48DF-44A6-8ED2-951160D82FFE}"/>
              </a:ext>
            </a:extLst>
          </p:cNvPr>
          <p:cNvSpPr/>
          <p:nvPr/>
        </p:nvSpPr>
        <p:spPr>
          <a:xfrm>
            <a:off x="3228058" y="2743441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0423C18-1798-45A5-9AEA-947B93ECDC0E}"/>
              </a:ext>
            </a:extLst>
          </p:cNvPr>
          <p:cNvSpPr/>
          <p:nvPr/>
        </p:nvSpPr>
        <p:spPr>
          <a:xfrm>
            <a:off x="2268547" y="3012884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2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7577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871828-7363-416F-9630-460E47F6E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50" y="1523165"/>
            <a:ext cx="8361274" cy="4471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문의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관리자 페이지</a:t>
            </a:r>
          </a:p>
          <a:p>
            <a:endParaRPr lang="ko-KR" altLang="en-US" sz="8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325952"/>
              </p:ext>
            </p:extLst>
          </p:nvPr>
        </p:nvGraphicFramePr>
        <p:xfrm>
          <a:off x="9005010" y="1300700"/>
          <a:ext cx="3101645" cy="3276711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301329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답글 등록 오픈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3253178" y="4115767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 관리</a:t>
            </a:r>
          </a:p>
        </p:txBody>
      </p:sp>
    </p:spTree>
    <p:extLst>
      <p:ext uri="{BB962C8B-B14F-4D97-AF65-F5344CB8AC3E}">
        <p14:creationId xmlns:p14="http://schemas.microsoft.com/office/powerpoint/2010/main" val="3892400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09D025-E7F3-4A3F-B706-534066AED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16" y="1322609"/>
            <a:ext cx="8653035" cy="46822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이벤트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관리자 페이지</a:t>
            </a:r>
          </a:p>
          <a:p>
            <a:endParaRPr lang="ko-KR" altLang="en-US" sz="8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134561"/>
              </p:ext>
            </p:extLst>
          </p:nvPr>
        </p:nvGraphicFramePr>
        <p:xfrm>
          <a:off x="9005010" y="1300700"/>
          <a:ext cx="3101645" cy="3291341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315959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이벤트 등록 오픈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2996653" y="3053394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관리</a:t>
            </a:r>
          </a:p>
        </p:txBody>
      </p:sp>
    </p:spTree>
    <p:extLst>
      <p:ext uri="{BB962C8B-B14F-4D97-AF65-F5344CB8AC3E}">
        <p14:creationId xmlns:p14="http://schemas.microsoft.com/office/powerpoint/2010/main" val="1701612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4E8498-C486-4C56-A8E9-BF7A3BB74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89" y="1126317"/>
            <a:ext cx="7536403" cy="5021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쿠폰 리스트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관리자 페이지</a:t>
            </a:r>
          </a:p>
          <a:p>
            <a:endParaRPr lang="ko-KR" altLang="en-US" sz="8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/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4613311" y="1183855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쿠폰 리스트</a:t>
            </a:r>
          </a:p>
        </p:txBody>
      </p:sp>
    </p:spTree>
    <p:extLst>
      <p:ext uri="{BB962C8B-B14F-4D97-AF65-F5344CB8AC3E}">
        <p14:creationId xmlns:p14="http://schemas.microsoft.com/office/powerpoint/2010/main" val="2525968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2A9A35A-582F-4453-8BA2-15DB92EB9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62" y="1116578"/>
            <a:ext cx="4868848" cy="5244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도서 </a:t>
            </a:r>
            <a:r>
              <a:rPr lang="ko-KR" altLang="en-US" sz="800" dirty="0" err="1"/>
              <a:t>메인화면</a:t>
            </a:r>
            <a:endParaRPr lang="ko-KR" alt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메인 </a:t>
            </a:r>
            <a:r>
              <a:rPr lang="en-US" altLang="ko-KR" sz="800" dirty="0"/>
              <a:t>-</a:t>
            </a:r>
            <a:r>
              <a:rPr lang="ko-KR" altLang="en-US" sz="800" dirty="0"/>
              <a:t>도서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084551"/>
              </p:ext>
            </p:extLst>
          </p:nvPr>
        </p:nvGraphicFramePr>
        <p:xfrm>
          <a:off x="9005010" y="1300700"/>
          <a:ext cx="3101645" cy="2658374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340321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도서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티켓 페이지 이동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302079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각 페이지로 이동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369980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전체 카테고리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클릭시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메가메뉴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(4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번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)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오픈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565095" y="1104189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DB770A-43C2-4B92-8184-7AF2BB6D042C}"/>
              </a:ext>
            </a:extLst>
          </p:cNvPr>
          <p:cNvSpPr txBox="1"/>
          <p:nvPr/>
        </p:nvSpPr>
        <p:spPr>
          <a:xfrm>
            <a:off x="8098026" y="1073144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9BC245A-F544-402F-A17A-27ECB65EA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689" y="2114091"/>
            <a:ext cx="3519831" cy="2014289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E97EFDAB-6E73-40D5-92ED-1EA9702C9969}"/>
              </a:ext>
            </a:extLst>
          </p:cNvPr>
          <p:cNvSpPr/>
          <p:nvPr/>
        </p:nvSpPr>
        <p:spPr>
          <a:xfrm>
            <a:off x="5239726" y="1073144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2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CCAE129-0512-41AB-8159-4A5EE9DBB758}"/>
              </a:ext>
            </a:extLst>
          </p:cNvPr>
          <p:cNvSpPr/>
          <p:nvPr/>
        </p:nvSpPr>
        <p:spPr>
          <a:xfrm>
            <a:off x="1014718" y="1570379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3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1B9C5CA-332A-4BDA-A13A-48F0856E9E64}"/>
              </a:ext>
            </a:extLst>
          </p:cNvPr>
          <p:cNvSpPr/>
          <p:nvPr/>
        </p:nvSpPr>
        <p:spPr>
          <a:xfrm>
            <a:off x="5494189" y="1832316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4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24163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쿠폰 등록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관리자 페이지</a:t>
            </a:r>
          </a:p>
          <a:p>
            <a:endParaRPr lang="ko-KR" altLang="en-US" sz="8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/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쿠폰 등록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6DF213-3186-4E7D-AE0C-0DFDCF016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02" y="1177746"/>
            <a:ext cx="4760401" cy="518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903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04E27E-7AA8-424B-8F53-FF64130A7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36" y="1403316"/>
            <a:ext cx="8061349" cy="4131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판매 통계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관리자 페이지</a:t>
            </a:r>
          </a:p>
          <a:p>
            <a:endParaRPr lang="ko-KR" altLang="en-US" sz="8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755055"/>
              </p:ext>
            </p:extLst>
          </p:nvPr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표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/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그래프 보기 전환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2053362" y="1820277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판매통계</a:t>
            </a:r>
          </a:p>
        </p:txBody>
      </p:sp>
    </p:spTree>
    <p:extLst>
      <p:ext uri="{BB962C8B-B14F-4D97-AF65-F5344CB8AC3E}">
        <p14:creationId xmlns:p14="http://schemas.microsoft.com/office/powerpoint/2010/main" val="39754226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271A8C-6AA6-4269-8CD8-82819ACB4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42" y="1260298"/>
            <a:ext cx="8195537" cy="4734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상품 판매현황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관리자 페이지</a:t>
            </a:r>
          </a:p>
          <a:p>
            <a:endParaRPr lang="ko-KR" altLang="en-US" sz="8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0066"/>
              </p:ext>
            </p:extLst>
          </p:nvPr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표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그래프 보기전환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2215287" y="1776386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판매현황</a:t>
            </a:r>
          </a:p>
        </p:txBody>
      </p:sp>
    </p:spTree>
    <p:extLst>
      <p:ext uri="{BB962C8B-B14F-4D97-AF65-F5344CB8AC3E}">
        <p14:creationId xmlns:p14="http://schemas.microsoft.com/office/powerpoint/2010/main" val="39895234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A0E605-2B04-4536-98EF-9A200BCF9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" y="1232221"/>
            <a:ext cx="8697773" cy="5142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상품 판매순위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관리자 페이지</a:t>
            </a:r>
          </a:p>
          <a:p>
            <a:endParaRPr lang="ko-KR" altLang="en-US" sz="8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721723"/>
              </p:ext>
            </p:extLst>
          </p:nvPr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표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그래프 보기전환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B7D98617-F99D-4EF8-86FC-9D6663C17F6D}"/>
              </a:ext>
            </a:extLst>
          </p:cNvPr>
          <p:cNvSpPr/>
          <p:nvPr/>
        </p:nvSpPr>
        <p:spPr>
          <a:xfrm>
            <a:off x="1957894" y="1951951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판매순위</a:t>
            </a:r>
          </a:p>
        </p:txBody>
      </p:sp>
    </p:spTree>
    <p:extLst>
      <p:ext uri="{BB962C8B-B14F-4D97-AF65-F5344CB8AC3E}">
        <p14:creationId xmlns:p14="http://schemas.microsoft.com/office/powerpoint/2010/main" val="1507660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로그인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메인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/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2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2104B1-4885-4384-B07B-34BD26EB0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7" y="1651807"/>
            <a:ext cx="8728144" cy="35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93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회원가입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메인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/>
        </p:nvGraphicFramePr>
        <p:xfrm>
          <a:off x="9005010" y="1300700"/>
          <a:ext cx="3101645" cy="3505388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6646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2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FDC7B6-F38B-4754-AAD8-066210FC5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91" y="1666439"/>
            <a:ext cx="66008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86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DF882A-0B74-4034-BC17-98595E659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8" y="1183855"/>
            <a:ext cx="8736404" cy="51915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D122E-8D45-469B-B320-8E3A91725605}"/>
              </a:ext>
            </a:extLst>
          </p:cNvPr>
          <p:cNvSpPr txBox="1"/>
          <p:nvPr/>
        </p:nvSpPr>
        <p:spPr>
          <a:xfrm>
            <a:off x="4044085" y="662382"/>
            <a:ext cx="3519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이벤트 페이지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D7A43-C926-46D8-8A1A-45454D61F4DD}"/>
              </a:ext>
            </a:extLst>
          </p:cNvPr>
          <p:cNvSpPr txBox="1"/>
          <p:nvPr/>
        </p:nvSpPr>
        <p:spPr>
          <a:xfrm>
            <a:off x="4044085" y="863194"/>
            <a:ext cx="3519831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B0995-D4E9-4C2A-967C-43C8F9EF0A97}"/>
              </a:ext>
            </a:extLst>
          </p:cNvPr>
          <p:cNvSpPr txBox="1"/>
          <p:nvPr/>
        </p:nvSpPr>
        <p:spPr>
          <a:xfrm>
            <a:off x="8295437" y="863194"/>
            <a:ext cx="709574" cy="20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684B-77FE-4CF5-8C9D-C3107CFFB6A7}"/>
              </a:ext>
            </a:extLst>
          </p:cNvPr>
          <p:cNvSpPr txBox="1"/>
          <p:nvPr/>
        </p:nvSpPr>
        <p:spPr>
          <a:xfrm>
            <a:off x="1299667" y="858674"/>
            <a:ext cx="1831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메인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BBAFB9-B674-4FB6-BFA4-710FA4F9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380053"/>
              </p:ext>
            </p:extLst>
          </p:nvPr>
        </p:nvGraphicFramePr>
        <p:xfrm>
          <a:off x="9005010" y="1300700"/>
          <a:ext cx="3101645" cy="2001474"/>
        </p:xfrm>
        <a:graphic>
          <a:graphicData uri="http://schemas.openxmlformats.org/drawingml/2006/table">
            <a:tbl>
              <a:tblPr/>
              <a:tblGrid>
                <a:gridCol w="305048">
                  <a:extLst>
                    <a:ext uri="{9D8B030D-6E8A-4147-A177-3AD203B41FA5}">
                      <a16:colId xmlns:a16="http://schemas.microsoft.com/office/drawing/2014/main" val="4084959549"/>
                    </a:ext>
                  </a:extLst>
                </a:gridCol>
                <a:gridCol w="2796597">
                  <a:extLst>
                    <a:ext uri="{9D8B030D-6E8A-4147-A177-3AD203B41FA5}">
                      <a16:colId xmlns:a16="http://schemas.microsoft.com/office/drawing/2014/main" val="1013799178"/>
                    </a:ext>
                  </a:extLst>
                </a:gridCol>
              </a:tblGrid>
              <a:tr h="175015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이벤트 리스트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33" marR="91433" marT="45585" marB="455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2872"/>
                  </a:ext>
                </a:extLst>
              </a:tr>
              <a:tr h="215422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이벤트 상세보기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51594"/>
                  </a:ext>
                </a:extLst>
              </a:tr>
              <a:tr h="27160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체크한 상품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북카트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담기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803"/>
                  </a:ext>
                </a:extLst>
              </a:tr>
              <a:tr h="208230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 이벤트 카테고리별로 보기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349"/>
                  </a:ext>
                </a:extLst>
              </a:tr>
              <a:tr h="557994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543495"/>
                  </a:ext>
                </a:extLst>
              </a:tr>
              <a:tr h="530006"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L="0" marR="0" marT="45585" marB="4558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r"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굴림" panose="020B0600000101010101" pitchFamily="50" charset="-127"/>
                      </a:endParaRPr>
                    </a:p>
                  </a:txBody>
                  <a:tcPr marL="91449" marR="9144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2158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9F63FF8-D7EF-4127-899B-A8FFB386336E}"/>
              </a:ext>
            </a:extLst>
          </p:cNvPr>
          <p:cNvSpPr txBox="1"/>
          <p:nvPr/>
        </p:nvSpPr>
        <p:spPr>
          <a:xfrm>
            <a:off x="7416766" y="1126317"/>
            <a:ext cx="148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2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07529B2-0D19-4F28-8FD9-3A140F70D9A7}"/>
              </a:ext>
            </a:extLst>
          </p:cNvPr>
          <p:cNvSpPr/>
          <p:nvPr/>
        </p:nvSpPr>
        <p:spPr>
          <a:xfrm>
            <a:off x="883283" y="2541875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1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E74F8F5-AA00-4A0B-874F-CE8D81D9E840}"/>
              </a:ext>
            </a:extLst>
          </p:cNvPr>
          <p:cNvSpPr/>
          <p:nvPr/>
        </p:nvSpPr>
        <p:spPr>
          <a:xfrm>
            <a:off x="5471881" y="2151067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2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603B36C-E31F-4544-80EA-090BFFEEB991}"/>
              </a:ext>
            </a:extLst>
          </p:cNvPr>
          <p:cNvSpPr/>
          <p:nvPr/>
        </p:nvSpPr>
        <p:spPr>
          <a:xfrm>
            <a:off x="8214474" y="4785626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3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6492A30-169E-423C-80C7-3E32FC159474}"/>
              </a:ext>
            </a:extLst>
          </p:cNvPr>
          <p:cNvSpPr/>
          <p:nvPr/>
        </p:nvSpPr>
        <p:spPr>
          <a:xfrm>
            <a:off x="4729497" y="1989142"/>
            <a:ext cx="161925" cy="161925"/>
          </a:xfrm>
          <a:prstGeom prst="ellipse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rgbClr val="A6A6A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700" b="1" dirty="0">
                <a:solidFill>
                  <a:schemeClr val="bg1"/>
                </a:solidFill>
                <a:latin typeface="Lucida Sans" panose="020B0602030504020204" pitchFamily="34" charset="0"/>
                <a:ea typeface="굴림" panose="020B0600000101010101" pitchFamily="50" charset="-127"/>
              </a:rPr>
              <a:t>4</a:t>
            </a:r>
            <a:endParaRPr kumimoji="1" lang="ko-KR" altLang="en-US" sz="700" b="1" dirty="0">
              <a:solidFill>
                <a:schemeClr val="bg1"/>
              </a:solidFill>
              <a:latin typeface="Lucida Sans" panose="020B0602030504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098437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766</TotalTime>
  <Words>1299</Words>
  <Application>Microsoft Office PowerPoint</Application>
  <PresentationFormat>와이드스크린</PresentationFormat>
  <Paragraphs>698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1" baseType="lpstr">
      <vt:lpstr>HY견고딕</vt:lpstr>
      <vt:lpstr>나눔스퀘어</vt:lpstr>
      <vt:lpstr>나눔스퀘어 Bold</vt:lpstr>
      <vt:lpstr>나눔스퀘어 ExtraBold</vt:lpstr>
      <vt:lpstr>맑은 고딕</vt:lpstr>
      <vt:lpstr>Arial</vt:lpstr>
      <vt:lpstr>Lucida Sans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사람 인</dc:creator>
  <cp:lastModifiedBy>사람 인</cp:lastModifiedBy>
  <cp:revision>160</cp:revision>
  <dcterms:created xsi:type="dcterms:W3CDTF">2021-01-14T05:05:46Z</dcterms:created>
  <dcterms:modified xsi:type="dcterms:W3CDTF">2021-01-19T00:59:20Z</dcterms:modified>
</cp:coreProperties>
</file>